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7" r:id="rId6"/>
    <p:sldId id="258" r:id="rId7"/>
    <p:sldId id="263" r:id="rId8"/>
    <p:sldId id="264" r:id="rId9"/>
    <p:sldId id="265" r:id="rId10"/>
    <p:sldId id="262" r:id="rId11"/>
    <p:sldId id="269" r:id="rId12"/>
    <p:sldId id="267" r:id="rId13"/>
    <p:sldId id="268" r:id="rId14"/>
    <p:sldId id="271" r:id="rId15"/>
    <p:sldId id="272" r:id="rId16"/>
    <p:sldId id="266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FF5835-BAF8-487D-A43E-E2A5EFF49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1477132-F9E1-40EE-9BE9-ED5E4BF39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1387B4-832D-4625-9B92-6B972A17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EFBEF6-BA56-4FF6-BC2A-9F62C6CF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747652-416B-4181-A5F8-7C6B8B79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78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B2BAE4-27AD-487E-80FD-4F4E1887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4915A03-0409-4781-B1BC-F94C2530A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32DC6A-F6B1-4E49-8132-21B50280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79574C-2AC3-4B5C-868A-78C040F2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645D5D-83F3-4874-B569-B2E50D20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15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767DFB7-C01F-4A76-A13B-D34EE66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A62E38-9BC8-4475-9100-F354D0DB8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E6BD68-5B7D-4106-B6B1-1ED2516C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F9F658-3CCB-4AE8-9CD6-DE19084E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C286A7-C2F6-44EC-8B3A-16EA3F32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81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3B69F-DF4D-486C-A46E-45F9060A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867B9C-2AEA-40D4-BE2F-33043027F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6A5347-0315-468D-A454-0C84914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21E806-8A0E-4C9F-B567-E63815EC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472C58-D7C7-4F61-9043-E46DE382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70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9B22B5-3B1F-455F-B73B-F5445F8C3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A10CB3-64E1-4D8A-994E-E2744251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D35A7A-0152-4975-ACBE-47E69CD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2F0AFC-AC20-413B-A3A7-8FFAD98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3C5E60-57DC-4FA4-9CC1-FE881730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90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D30F9C-F197-47C0-AD09-C86AC539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C07B3A-13DE-46FE-8701-5EFD535FF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8EED7F-ECB7-4FEB-9F55-148DE0747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00809D-6FA6-4905-8AD2-44750D44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AA3FB7-0D37-437C-8B63-9AE9706A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A7DC8F0-044D-4D79-B98C-69A73BA2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276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6068B-615B-4E7D-AFA8-2DD910AF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D9C029-C7CE-4F70-A696-44C45B34D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5574D7-6C69-45DB-9F2E-31853CF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A255225-4AE7-4B70-8A1B-6525E86F2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BF1A89C-3817-4901-A9C7-59EA4EE79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37B4226-3650-46F5-ABE2-5D354822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4C78EAC-3DAE-4A4D-9F80-A9711EAC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61827B4-D742-4868-AE35-134E0D6B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770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80C50-CAD8-4CD6-B3C7-0B836CCA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0C86E43-CE9F-43C8-BB5B-2FDF07EF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482218B-16BA-4611-8FD2-4370EA23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9AF6794-72FE-42BA-8CC1-F0208FB0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8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DBC3A3F-BA2A-4E09-86BC-ED187FD0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448F97E-3892-4D67-9435-4C0C51E8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8A6AAB-DD17-48F5-B662-94A7AA80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61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D94101-C6F0-4733-A5BA-5CAE624E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8239D9-D21A-4900-8F03-6C61BF7A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3D0470D-96ED-4D74-94F4-7EDAF5618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E6D667-74D5-4EB7-9196-A2D82EAB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406BAE-A97A-426D-AD4D-6E34E607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7B25D5-2CB9-4812-AAE2-AE09435B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C2B2D-20AF-4378-94CB-1E6D7079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AC01EAA-E046-435F-BCEC-1E4D203C5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7A15E2-508C-4EA6-B083-C6E03743B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6E3F73-FCDA-4FBD-9F49-7110CD87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0C0546-985D-45D1-A894-1E96855F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02449C8-4525-4047-BBCE-36179474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84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16000"/>
                <a:lumMod val="9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CEA239C-BD4F-4CC6-B268-A3AFF1D7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2445D43-3B6E-4ED1-9AED-63962E03C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D0B5BC-796A-4BA2-AD6B-DC393AEAE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2224-6198-43C3-A9EE-85EC5A36DEEF}" type="datetimeFigureOut">
              <a:rPr lang="el-GR" smtClean="0"/>
              <a:t>21/2/2023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93A475-F9B0-4445-BE1F-A435F9AD3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05315A-7E03-48A5-9877-6CB2F5DA8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0C6F-3721-409A-9845-4BDF6DB036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687D34-6F23-4F8D-883A-4A11EC2A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4400" dirty="0">
                <a:latin typeface="+mn-lt"/>
              </a:rPr>
              <a:t>Η σχολική κοινότητα ως συνεργατικό δίκτυο </a:t>
            </a:r>
            <a:br>
              <a:rPr lang="el-GR" sz="4400" dirty="0">
                <a:latin typeface="+mn-lt"/>
              </a:rPr>
            </a:br>
            <a:r>
              <a:rPr lang="el-GR" sz="4400" dirty="0">
                <a:latin typeface="+mn-lt"/>
              </a:rPr>
              <a:t>Ο ρόλος του Συλλόγου Γονέων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CD2ECAA-71C6-4CFB-9D28-5201345D2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675" y="4079875"/>
            <a:ext cx="9144000" cy="1655762"/>
          </a:xfrm>
        </p:spPr>
        <p:txBody>
          <a:bodyPr>
            <a:normAutofit/>
          </a:bodyPr>
          <a:lstStyle/>
          <a:p>
            <a:r>
              <a:rPr lang="el-GR" sz="2800" dirty="0"/>
              <a:t>Γεωργία Κων/τία Καραγιάννη </a:t>
            </a:r>
          </a:p>
          <a:p>
            <a:r>
              <a:rPr lang="el-GR" sz="2800" dirty="0"/>
              <a:t>Προϊσταμένη Εκπαιδευτικών Θεμάτων ΔΔΕ Καρδίτσας </a:t>
            </a:r>
          </a:p>
          <a:p>
            <a:r>
              <a:rPr lang="en-US" sz="2800" dirty="0"/>
              <a:t>M.A, M.Ed, </a:t>
            </a:r>
            <a:r>
              <a:rPr lang="el-GR" sz="2800" dirty="0"/>
              <a:t>Υπ. Διδάκτωρ</a:t>
            </a:r>
          </a:p>
        </p:txBody>
      </p:sp>
    </p:spTree>
    <p:extLst>
      <p:ext uri="{BB962C8B-B14F-4D97-AF65-F5344CB8AC3E}">
        <p14:creationId xmlns:p14="http://schemas.microsoft.com/office/powerpoint/2010/main" val="139553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Γονεϊκή «εμπλοκή» ή «συμμετοχή»</a:t>
            </a:r>
            <a:r>
              <a:rPr lang="en-US" dirty="0"/>
              <a:t>; 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FC07E1C2-396C-41F4-A858-69FEAC1C6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653" y="2972887"/>
            <a:ext cx="2796634" cy="21600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0CFE904-57C3-404B-96CE-0D1FC2B3A154}"/>
              </a:ext>
            </a:extLst>
          </p:cNvPr>
          <p:cNvSpPr/>
          <p:nvPr/>
        </p:nvSpPr>
        <p:spPr>
          <a:xfrm>
            <a:off x="933450" y="1924050"/>
            <a:ext cx="2438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Γονεϊκή εμπλοκή 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D318EFF7-5E86-4356-8608-42DF5E4A7379}"/>
              </a:ext>
            </a:extLst>
          </p:cNvPr>
          <p:cNvSpPr/>
          <p:nvPr/>
        </p:nvSpPr>
        <p:spPr>
          <a:xfrm>
            <a:off x="2038351" y="2924175"/>
            <a:ext cx="342899" cy="89535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3696F56-531C-4256-B6DA-4649C0728235}"/>
              </a:ext>
            </a:extLst>
          </p:cNvPr>
          <p:cNvSpPr/>
          <p:nvPr/>
        </p:nvSpPr>
        <p:spPr>
          <a:xfrm>
            <a:off x="1009650" y="4001294"/>
            <a:ext cx="2743200" cy="2028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Ελεγχόμενη επικοινωνία και παρατήρηση των δρώμενων του σχολείου 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ABFD48CC-FAA4-4829-8045-784AA13A62AB}"/>
              </a:ext>
            </a:extLst>
          </p:cNvPr>
          <p:cNvSpPr/>
          <p:nvPr/>
        </p:nvSpPr>
        <p:spPr>
          <a:xfrm>
            <a:off x="8334375" y="1924050"/>
            <a:ext cx="24384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Γονεϊκή συμμετοχή </a:t>
            </a: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8F9AA35B-605E-4E12-8ED7-D3AA19F43A0B}"/>
              </a:ext>
            </a:extLst>
          </p:cNvPr>
          <p:cNvSpPr/>
          <p:nvPr/>
        </p:nvSpPr>
        <p:spPr>
          <a:xfrm>
            <a:off x="9382125" y="3022600"/>
            <a:ext cx="342899" cy="8953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89445AF9-5682-48E1-8A9B-4A933E6BCD67}"/>
              </a:ext>
            </a:extLst>
          </p:cNvPr>
          <p:cNvSpPr/>
          <p:nvPr/>
        </p:nvSpPr>
        <p:spPr>
          <a:xfrm>
            <a:off x="8058149" y="4052887"/>
            <a:ext cx="2990850" cy="2028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2400" dirty="0"/>
              <a:t>Ο γονέας ως  συνεργάτης και συνέταιρος με το σχολείο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52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του Συλλόγου Γονέων &amp; Κηδεμόνων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Με τη </a:t>
            </a:r>
            <a:r>
              <a:rPr lang="el-GR" u="sng" dirty="0"/>
              <a:t>νομική υπόσταση </a:t>
            </a:r>
            <a:r>
              <a:rPr lang="el-GR" dirty="0"/>
              <a:t>του θεσμού του Συλλόγου Γονέων και Κηδεμόνων, έγινε ένα σημαντικό βήμα για να οριοθετηθεί το πεδίο δράσης των γονέων και η εμπλοκή τους στα εκπαιδευτικά δρώμενα.</a:t>
            </a:r>
          </a:p>
        </p:txBody>
      </p:sp>
    </p:spTree>
    <p:extLst>
      <p:ext uri="{BB962C8B-B14F-4D97-AF65-F5344CB8AC3E}">
        <p14:creationId xmlns:p14="http://schemas.microsoft.com/office/powerpoint/2010/main" val="52481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alpha val="16000"/>
                <a:lumMod val="9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ρόλος του Συλλόγου Γονέων &amp; Κηδεμόνων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Θεσμικός (εκπροσωπεί, υπογράφει, εγκρίνει κτλ.)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Διαμεσολαβητικός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Γίνεται γέφυρα επικοινωνίας μεταξύ σχολείου-οικογένειας αλλά και μεταξύ κοινότητας και σχολείου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Λειτουργικός (συνδιοργανώνει δράσεις κτλ.)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Προωθεί τη «Γονεϊκή ενδυνάμωση» (μέσα από σεμινάρια, σχολές γονέων κτλ.).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164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Εν κατακλείδι…..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Οι γονείς αλλά και οι εκπαιδευτικοί είναι οι «σημαντικοί άλλοι» στη ζωή ενός παιδιού στην πορεία ανακάλυψης του κόσμου και του εαυτού.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Η σχέση τους οφείλει να διέπεται από αγάπη και ενδιαφέρον για την αρμονική ανάπτυξη του παιδιού, συνδιαμορφώνοντας ένα ασφαλές μαθησιακό περιβάλλον. </a:t>
            </a:r>
          </a:p>
        </p:txBody>
      </p:sp>
    </p:spTree>
    <p:extLst>
      <p:ext uri="{BB962C8B-B14F-4D97-AF65-F5344CB8AC3E}">
        <p14:creationId xmlns:p14="http://schemas.microsoft.com/office/powerpoint/2010/main" val="298534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Εν κατακλείδι…..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Όλος ο σκοπός της εκπαίδευσης είναι να μετατρέψει τους καθρέφτες σε παράθυρα (</a:t>
            </a:r>
            <a:r>
              <a:rPr lang="en-US" dirty="0"/>
              <a:t>Sydney D. Harris</a:t>
            </a:r>
            <a:r>
              <a:rPr lang="el-GR" dirty="0"/>
              <a:t>)</a:t>
            </a:r>
          </a:p>
          <a:p>
            <a:pPr marL="0" indent="0" algn="ctr">
              <a:buNone/>
            </a:pPr>
            <a:r>
              <a:rPr lang="el-GR" dirty="0"/>
              <a:t> Ας είναι οι γονείς και οι εκπαιδευτικοί </a:t>
            </a:r>
            <a:r>
              <a:rPr lang="el-GR" b="1" dirty="0"/>
              <a:t>μαζί</a:t>
            </a:r>
            <a:r>
              <a:rPr lang="el-GR" dirty="0"/>
              <a:t>, αυτοί που θα βοηθήσουν τα παιδιά να ανοίξουν αυτά τα «παράθυρα»…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CEFBDA-38BC-43BC-8C6C-4D930D094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3" y="3787772"/>
            <a:ext cx="2268000" cy="29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0A41AE-00E1-4243-BAE9-DAE776EBE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838325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Βιβλιογραφικές αναφορές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Γεωργίου, Σ. (2011). </a:t>
            </a:r>
            <a:r>
              <a:rPr lang="el-GR" sz="2400" i="1" dirty="0"/>
              <a:t>Σχέση Σχολείου - Οικογένειας και Ανάπτυξη του Παιδιού</a:t>
            </a:r>
            <a:r>
              <a:rPr lang="el-GR" sz="2400" dirty="0"/>
              <a:t>. Αθήνα: Διάδραση.</a:t>
            </a:r>
          </a:p>
          <a:p>
            <a:pPr marL="0" indent="0" algn="just">
              <a:buNone/>
            </a:pPr>
            <a:r>
              <a:rPr lang="el-GR" sz="2400" dirty="0"/>
              <a:t>Γιώτσα, Α., Ζεργιώτης, Α. (2007). Oμάδες Σχολών Γονέων. Προσδοκίες γονέων και</a:t>
            </a:r>
          </a:p>
          <a:p>
            <a:pPr marL="0" indent="0" algn="just">
              <a:buNone/>
            </a:pPr>
            <a:r>
              <a:rPr lang="el-GR" sz="2400" dirty="0"/>
              <a:t>ανάπτυξη της δυναμικής της ομάδας. Στο: Μαλικιώση – Λοΐζου, Μ. (επιμ.) </a:t>
            </a:r>
            <a:r>
              <a:rPr lang="el-GR" sz="2400" dirty="0" err="1"/>
              <a:t>Συμ</a:t>
            </a:r>
            <a:r>
              <a:rPr lang="el-GR" sz="2400" dirty="0"/>
              <a:t>-</a:t>
            </a:r>
          </a:p>
          <a:p>
            <a:pPr marL="0" indent="0" algn="just">
              <a:buNone/>
            </a:pPr>
            <a:r>
              <a:rPr lang="el-GR" sz="2400" dirty="0"/>
              <a:t>βουλευτική Ψυχολογία: Σύγχρονες Προσεγγίσεις. 276-295. Αθήνα: Ατραπός.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r>
              <a:rPr lang="en-US" sz="2400" dirty="0"/>
              <a:t>Mylonakou, I. &amp; Kekes, I. (2005) Syneducation (Synekpaidefsis): Reinforcing</a:t>
            </a:r>
            <a:r>
              <a:rPr lang="el-GR" sz="2400" dirty="0"/>
              <a:t> </a:t>
            </a:r>
            <a:r>
              <a:rPr lang="en-US" sz="2400" dirty="0"/>
              <a:t>Communication and Strengthening Cooperation among Students, Parents and</a:t>
            </a:r>
            <a:r>
              <a:rPr lang="el-GR" sz="2400" dirty="0"/>
              <a:t> </a:t>
            </a:r>
            <a:r>
              <a:rPr lang="en-US" sz="2400" dirty="0"/>
              <a:t>Schools. </a:t>
            </a:r>
            <a:r>
              <a:rPr lang="en-US" sz="2400" i="1" dirty="0"/>
              <a:t>Harvard Family Research Project</a:t>
            </a:r>
            <a:r>
              <a:rPr lang="en-US" sz="2400" dirty="0"/>
              <a:t>, March, Cambridge, MA: Harvard</a:t>
            </a:r>
            <a:r>
              <a:rPr lang="el-GR" sz="2400" dirty="0"/>
              <a:t> </a:t>
            </a:r>
            <a:r>
              <a:rPr lang="en-US" sz="2400" dirty="0"/>
              <a:t>Graduate School of Education.</a:t>
            </a:r>
            <a:endParaRPr lang="el-GR" sz="2400" dirty="0"/>
          </a:p>
          <a:p>
            <a:pPr marL="0" indent="0" algn="just">
              <a:buNone/>
            </a:pPr>
            <a:r>
              <a:rPr lang="en-US" sz="2400" dirty="0"/>
              <a:t>Mylonakou, I. &amp; Kekes, I. (2007) School, Family and the Community in cooperation: The</a:t>
            </a:r>
            <a:r>
              <a:rPr lang="el-GR" sz="2400" dirty="0"/>
              <a:t> </a:t>
            </a:r>
            <a:r>
              <a:rPr lang="en-US" sz="2400" dirty="0"/>
              <a:t>model of Syneducation. </a:t>
            </a:r>
            <a:r>
              <a:rPr lang="en-US" sz="2400" i="1" dirty="0"/>
              <a:t>International Journal about Parents in Education, 1 </a:t>
            </a:r>
            <a:r>
              <a:rPr lang="en-US" sz="2400" dirty="0"/>
              <a:t>(0), 73-82.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6426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601303-7923-4D03-90D0-B71E60CF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Οικογένεια –Σχολείο</a:t>
            </a:r>
            <a:r>
              <a:rPr lang="en-US" sz="4000" dirty="0">
                <a:latin typeface="+mn-lt"/>
              </a:rPr>
              <a:t>: </a:t>
            </a:r>
            <a:r>
              <a:rPr lang="el-GR" sz="4000" dirty="0">
                <a:latin typeface="+mn-lt"/>
              </a:rPr>
              <a:t>Δυο συστήματα σε αλληλεπίδραση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786CF5-AE0D-4215-9C6D-6C9CD5AE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11544300" cy="466725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Το παιδί, όταν εισέρχεται στο σχολικό πλαίσιο, αρχίζει να κινείται ανάμεσα σε δύο συστήματα που αλληλεπιδρούν μεταξύ τους: την οικογένεια και το σχολείο.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02A1D4-9CC5-44A8-91F7-C0D36B0FE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5"/>
          <a:stretch/>
        </p:blipFill>
        <p:spPr>
          <a:xfrm>
            <a:off x="623887" y="3465245"/>
            <a:ext cx="3996000" cy="25281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60AAE81-062A-4782-B945-707D8875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1" y="3617386"/>
            <a:ext cx="4777113" cy="2376000"/>
          </a:xfrm>
          <a:prstGeom prst="rect">
            <a:avLst/>
          </a:prstGeom>
        </p:spPr>
      </p:pic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7528D98E-941E-4973-B1A2-83195C65209D}"/>
              </a:ext>
            </a:extLst>
          </p:cNvPr>
          <p:cNvSpPr/>
          <p:nvPr/>
        </p:nvSpPr>
        <p:spPr>
          <a:xfrm flipV="1">
            <a:off x="4810125" y="4021138"/>
            <a:ext cx="1285875" cy="27622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E902BEB6-9FDD-4BB1-8184-A51B3EFE33DE}"/>
              </a:ext>
            </a:extLst>
          </p:cNvPr>
          <p:cNvSpPr/>
          <p:nvPr/>
        </p:nvSpPr>
        <p:spPr>
          <a:xfrm flipH="1">
            <a:off x="4748473" y="4667274"/>
            <a:ext cx="1404677" cy="276223"/>
          </a:xfrm>
          <a:prstGeom prst="rightArrow">
            <a:avLst>
              <a:gd name="adj1" fmla="val 50000"/>
              <a:gd name="adj2" fmla="val 54902"/>
            </a:avLst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99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Μια σχέση αμφίδρομη…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T</a:t>
            </a:r>
            <a:r>
              <a:rPr lang="el-GR" dirty="0"/>
              <a:t>α δύο αυτά συστήματα δεν είναι απομονωμένα το ένα από το</a:t>
            </a:r>
            <a:r>
              <a:rPr lang="en-US" dirty="0"/>
              <a:t> </a:t>
            </a:r>
            <a:r>
              <a:rPr lang="el-GR" dirty="0"/>
              <a:t>άλλο, αλλά βρίσκονται σε μια </a:t>
            </a:r>
            <a:r>
              <a:rPr lang="el-GR" dirty="0">
                <a:solidFill>
                  <a:srgbClr val="FF0000"/>
                </a:solidFill>
              </a:rPr>
              <a:t>δυναμική αλληλεπίδραση </a:t>
            </a:r>
            <a:r>
              <a:rPr lang="el-GR" dirty="0"/>
              <a:t>και </a:t>
            </a:r>
            <a:r>
              <a:rPr lang="el-GR" dirty="0">
                <a:solidFill>
                  <a:srgbClr val="FF0000"/>
                </a:solidFill>
              </a:rPr>
              <a:t>αλληλεξάρτηση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δηλαδή, οι αλλαγές και τα γεγονότα που συμβαίνουν στα μέλη του</a:t>
            </a:r>
            <a:r>
              <a:rPr lang="en-US" dirty="0"/>
              <a:t> </a:t>
            </a:r>
            <a:r>
              <a:rPr lang="el-GR" dirty="0"/>
              <a:t>ενός επηρεάζουν άμεσα ή έμμεσα τα μέλη του άλλου (Γιώτσα, 2006)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F7EBA40-E080-4341-8D61-29866A0AC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000" y="3506900"/>
            <a:ext cx="3960000" cy="2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dirty="0"/>
              <a:t>Ο ρόλος της κοινότητας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Ως </a:t>
            </a:r>
            <a:r>
              <a:rPr lang="el-GR" b="1" dirty="0"/>
              <a:t>κοινότητα</a:t>
            </a:r>
            <a:r>
              <a:rPr lang="el-GR" dirty="0"/>
              <a:t> ορίζεται η τοπική κοινότητα μέσα στην οποία υπάρχει και δραστηριοποιείται η οικογένεια, αλλά και το σχολείο, από τη θεσμοθετημένη της μορφή (δήμος κ.λπ.) μέχρι τη γειτονιά του σχολείου και το ευρύτερο περιβάλλον του.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Η </a:t>
            </a:r>
            <a:r>
              <a:rPr lang="el-GR" b="1" dirty="0"/>
              <a:t>κοινότητα</a:t>
            </a:r>
            <a:r>
              <a:rPr lang="el-GR" dirty="0"/>
              <a:t> αποτελείται από τους </a:t>
            </a:r>
            <a:r>
              <a:rPr lang="el-GR" dirty="0">
                <a:solidFill>
                  <a:srgbClr val="FF0000"/>
                </a:solidFill>
              </a:rPr>
              <a:t>θεσμοθετημένους φορείς </a:t>
            </a:r>
            <a:r>
              <a:rPr lang="el-GR" dirty="0"/>
              <a:t>και τις </a:t>
            </a:r>
            <a:r>
              <a:rPr lang="el-GR" dirty="0">
                <a:solidFill>
                  <a:srgbClr val="FF0000"/>
                </a:solidFill>
              </a:rPr>
              <a:t>υπηρεσίες</a:t>
            </a:r>
            <a:r>
              <a:rPr lang="el-GR" dirty="0"/>
              <a:t> που είναι υπεύθυνες για τη λειτουργία των σχολικών μονάδων. Επίσης, συνήθως διαθέτει </a:t>
            </a:r>
            <a:r>
              <a:rPr lang="el-GR" dirty="0">
                <a:solidFill>
                  <a:srgbClr val="FF0000"/>
                </a:solidFill>
              </a:rPr>
              <a:t>συλλόγους</a:t>
            </a:r>
            <a:r>
              <a:rPr lang="el-GR" dirty="0"/>
              <a:t>, </a:t>
            </a:r>
            <a:r>
              <a:rPr lang="el-GR" dirty="0">
                <a:solidFill>
                  <a:srgbClr val="FF0000"/>
                </a:solidFill>
              </a:rPr>
              <a:t>οργανώσεις,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υπηρεσίες,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εθελοντικά σωματεία,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φορείς </a:t>
            </a:r>
            <a:r>
              <a:rPr lang="el-GR" dirty="0"/>
              <a:t>και </a:t>
            </a:r>
            <a:r>
              <a:rPr lang="el-GR" dirty="0">
                <a:solidFill>
                  <a:srgbClr val="FF0000"/>
                </a:solidFill>
              </a:rPr>
              <a:t>ιδρύματα</a:t>
            </a:r>
            <a:r>
              <a:rPr lang="el-GR" dirty="0"/>
              <a:t> που μπορεί να μη δραστηριοποιούνται σε θέματα εκπαίδευσης, καθώς και </a:t>
            </a:r>
            <a:r>
              <a:rPr lang="el-GR" dirty="0">
                <a:solidFill>
                  <a:srgbClr val="FF0000"/>
                </a:solidFill>
              </a:rPr>
              <a:t>άτυπες ομάδες πολιτών </a:t>
            </a:r>
            <a:r>
              <a:rPr lang="el-GR" dirty="0"/>
              <a:t>και μεμονωμένα πρόσωπα που θα μπορούσαν να ενεργοποιηθούν και να αναπτύξουν </a:t>
            </a:r>
            <a:r>
              <a:rPr lang="el-GR" u="sng" dirty="0"/>
              <a:t>ουσιαστικές επικοινωνιακές και συνεργατικές σχέσεις </a:t>
            </a:r>
            <a:r>
              <a:rPr lang="el-GR" dirty="0"/>
              <a:t>με το σχολείο και την οικογένεια.</a:t>
            </a:r>
          </a:p>
        </p:txBody>
      </p:sp>
    </p:spTree>
    <p:extLst>
      <p:ext uri="{BB962C8B-B14F-4D97-AF65-F5344CB8AC3E}">
        <p14:creationId xmlns:p14="http://schemas.microsoft.com/office/powerpoint/2010/main" val="29477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l-GR" sz="4000" b="1" dirty="0"/>
              <a:t>Το οικοσυστημικό μοντέλο της σχέσης σχολείου-οικογένειας-κοινότητας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5F9DA53-9D99-49FE-B327-FF2D8307A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6000" contrast="61000"/>
          </a:blip>
          <a:srcRect l="13026" r="16182"/>
          <a:stretch/>
        </p:blipFill>
        <p:spPr>
          <a:xfrm>
            <a:off x="952500" y="1871663"/>
            <a:ext cx="5314950" cy="42480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9E65C0B-3F90-466D-9086-6979DEEF3638}"/>
              </a:ext>
            </a:extLst>
          </p:cNvPr>
          <p:cNvSpPr/>
          <p:nvPr/>
        </p:nvSpPr>
        <p:spPr>
          <a:xfrm>
            <a:off x="7658099" y="2013244"/>
            <a:ext cx="3924000" cy="3964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Τα </a:t>
            </a:r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μικροσυστήματα</a:t>
            </a:r>
            <a:r>
              <a:rPr lang="el-GR" sz="2400" dirty="0"/>
              <a:t> ασκούν μεγαλύτερη επίδραση στο άτομο απ’ ότι τα μεσοσυστήματα ή τα εξωσυστήματα. </a:t>
            </a:r>
          </a:p>
          <a:p>
            <a:pPr algn="just"/>
            <a:r>
              <a:rPr lang="el-GR" sz="2400" dirty="0"/>
              <a:t> Έτσι, για παράδειγμα, η </a:t>
            </a:r>
            <a:r>
              <a:rPr lang="el-G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οικογένεια,</a:t>
            </a:r>
            <a:r>
              <a:rPr lang="el-GR" sz="2400" dirty="0"/>
              <a:t> οι </a:t>
            </a:r>
            <a:r>
              <a:rPr lang="el-G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ομάδες των συνομιλήκων</a:t>
            </a:r>
            <a:r>
              <a:rPr lang="el-GR" sz="2400" dirty="0"/>
              <a:t> και το </a:t>
            </a:r>
            <a:r>
              <a:rPr lang="el-G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σχολείο </a:t>
            </a:r>
            <a:r>
              <a:rPr lang="el-GR" sz="2400" dirty="0"/>
              <a:t>ασκούν σημαντικό ρόλο στην ανάπτυξη του παιδιού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2AF9C6CF-75DF-42BC-9C45-BE4766B004B3}"/>
              </a:ext>
            </a:extLst>
          </p:cNvPr>
          <p:cNvCxnSpPr/>
          <p:nvPr/>
        </p:nvCxnSpPr>
        <p:spPr>
          <a:xfrm flipH="1">
            <a:off x="4391025" y="2447925"/>
            <a:ext cx="3752850" cy="19621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4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Το Σφαιρικό μοντέλο</a:t>
            </a:r>
          </a:p>
        </p:txBody>
      </p:sp>
      <p:sp>
        <p:nvSpPr>
          <p:cNvPr id="12" name="Θέση περιεχομένου 11">
            <a:extLst>
              <a:ext uri="{FF2B5EF4-FFF2-40B4-BE49-F238E27FC236}">
                <a16:creationId xmlns:a16="http://schemas.microsoft.com/office/drawing/2014/main" id="{B37D7BC3-C4CB-4F36-A896-A35027A6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Γεωργίου, (2000). 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A99660E-828C-4FBA-9F23-A4D570BB3296}"/>
              </a:ext>
            </a:extLst>
          </p:cNvPr>
          <p:cNvSpPr/>
          <p:nvPr/>
        </p:nvSpPr>
        <p:spPr>
          <a:xfrm>
            <a:off x="800098" y="2486024"/>
            <a:ext cx="2276475" cy="18859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Οικογένεια</a:t>
            </a:r>
            <a:r>
              <a:rPr lang="el-GR" dirty="0"/>
              <a:t> </a:t>
            </a:r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8E75A6B0-CC4F-4440-B551-8BEC9AE488E3}"/>
              </a:ext>
            </a:extLst>
          </p:cNvPr>
          <p:cNvSpPr/>
          <p:nvPr/>
        </p:nvSpPr>
        <p:spPr>
          <a:xfrm>
            <a:off x="2647949" y="2486024"/>
            <a:ext cx="2352676" cy="18859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Σχολείο</a:t>
            </a:r>
            <a:r>
              <a:rPr lang="el-GR" dirty="0"/>
              <a:t> 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00378AF-F99E-4716-8640-6FE7CD9077A0}"/>
              </a:ext>
            </a:extLst>
          </p:cNvPr>
          <p:cNvSpPr/>
          <p:nvPr/>
        </p:nvSpPr>
        <p:spPr>
          <a:xfrm>
            <a:off x="1719262" y="3729831"/>
            <a:ext cx="2105025" cy="18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Κοινότητα</a:t>
            </a:r>
            <a:r>
              <a:rPr lang="el-GR" dirty="0"/>
              <a:t> </a:t>
            </a: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9E3C8155-696C-4B08-83BA-06F3E171A4C3}"/>
              </a:ext>
            </a:extLst>
          </p:cNvPr>
          <p:cNvSpPr/>
          <p:nvPr/>
        </p:nvSpPr>
        <p:spPr>
          <a:xfrm>
            <a:off x="2219797" y="3729831"/>
            <a:ext cx="1230633" cy="542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Παιδί</a:t>
            </a:r>
            <a:r>
              <a:rPr lang="el-G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A94D5800-CB82-4782-8C37-724F0BDF6AC4}"/>
              </a:ext>
            </a:extLst>
          </p:cNvPr>
          <p:cNvSpPr/>
          <p:nvPr/>
        </p:nvSpPr>
        <p:spPr>
          <a:xfrm>
            <a:off x="6810374" y="1962150"/>
            <a:ext cx="5153027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/>
              <a:t>Οι σφαίρες αυτές μπορεί να πλησιάζουν ή να απομακρύνονται η μία από την άλλη ανάλογα με την επίδραση παραγόντων όπως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η ηλικία του παιδιού,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οι στάσεις των εκπαιδευτικών,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τα χαρακτηριστικών των γονέων,</a:t>
            </a:r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105992E8-F684-4A1C-83FE-57493713D78F}"/>
              </a:ext>
            </a:extLst>
          </p:cNvPr>
          <p:cNvSpPr/>
          <p:nvPr/>
        </p:nvSpPr>
        <p:spPr>
          <a:xfrm>
            <a:off x="5187553" y="3638550"/>
            <a:ext cx="1435892" cy="47228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6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Πλαίσιο συνεργασίας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Κομβικό ρόλο σε κάθε μορφή συνεργασίας σχολείου, οικογένειας και κοινότητας αποτελούν το σχολείο και οι εκπαιδευτικοί του.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Κάθε σχολική μονάδα προσδιορίζει τους δικούς της στόχους και ακολούθως εξελίσσει τις δικές της </a:t>
            </a:r>
            <a:r>
              <a:rPr lang="el-GR" dirty="0">
                <a:solidFill>
                  <a:srgbClr val="FF0000"/>
                </a:solidFill>
              </a:rPr>
              <a:t>στρατηγικές και πολιτικές </a:t>
            </a:r>
            <a:r>
              <a:rPr lang="el-GR" dirty="0"/>
              <a:t>σε σχέση με τις </a:t>
            </a:r>
            <a:r>
              <a:rPr lang="el-GR" dirty="0">
                <a:solidFill>
                  <a:srgbClr val="FF0000"/>
                </a:solidFill>
              </a:rPr>
              <a:t>μορφές της συμμετοχής των γονέων </a:t>
            </a:r>
            <a:r>
              <a:rPr lang="el-GR" dirty="0"/>
              <a:t>στο σχολείο, το </a:t>
            </a:r>
            <a:r>
              <a:rPr lang="el-GR" dirty="0">
                <a:solidFill>
                  <a:srgbClr val="FF0000"/>
                </a:solidFill>
              </a:rPr>
              <a:t>επίπεδο επικοινωνίας </a:t>
            </a:r>
            <a:r>
              <a:rPr lang="el-GR" dirty="0"/>
              <a:t>με τις οικογένειες των μαθητών και την </a:t>
            </a:r>
            <a:r>
              <a:rPr lang="el-GR" dirty="0">
                <a:solidFill>
                  <a:srgbClr val="FF0000"/>
                </a:solidFill>
              </a:rPr>
              <a:t>αξιοποίηση των δυνατοτήτων της κοινότητας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82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Τυπολογία σχολείου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l-GR" dirty="0"/>
              <a:t>Η μελέτη αυτών των στρατηγικών έχει οδηγήσει στη δημιουργία μίας </a:t>
            </a:r>
            <a:r>
              <a:rPr lang="el-GR" dirty="0">
                <a:solidFill>
                  <a:srgbClr val="FF0000"/>
                </a:solidFill>
              </a:rPr>
              <a:t>τυπολογίας του σχολείου </a:t>
            </a:r>
            <a:r>
              <a:rPr lang="el-GR" dirty="0"/>
              <a:t>(Μυλωνάκου – Κεκέ, 2009) σχετικά με τους τρόπους που αυτό αντιμετωπίζει την οικογένεια των μαθητών και την κοινότητα. Σύμφωνα με αυτήν την τυπολογία υπάρχουν τέσσερις τύποι σχολείων.</a:t>
            </a:r>
          </a:p>
        </p:txBody>
      </p:sp>
    </p:spTree>
    <p:extLst>
      <p:ext uri="{BB962C8B-B14F-4D97-AF65-F5344CB8AC3E}">
        <p14:creationId xmlns:p14="http://schemas.microsoft.com/office/powerpoint/2010/main" val="260803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7D4FF-BA4E-4E94-AFF5-D16F6F19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Τυπολογία σχολείου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5025C8-699E-4A90-A55D-D92469B18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σχολείο «φρούριο»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σχολείο των προκαθορισμένων – ελεγχόμενων προσκλήσεων (της καθοδηγούμενης δράσης των γονέων)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σχολείο «ανοιχτό στην οικογένεια»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σχολείο που είναι προσανατολισμένο στη συνεργασία με την οικογένεια και την κοινότητα </a:t>
            </a:r>
            <a:r>
              <a:rPr lang="el-GR" dirty="0">
                <a:solidFill>
                  <a:srgbClr val="FF0000"/>
                </a:solidFill>
              </a:rPr>
              <a:t>(δημιουργία κοινού οράματος)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1FAE6F0-F814-4035-882B-7C2C3B64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5" t="4768" r="7548" b="10543"/>
          <a:stretch/>
        </p:blipFill>
        <p:spPr>
          <a:xfrm>
            <a:off x="8724900" y="4267200"/>
            <a:ext cx="2628900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34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</TotalTime>
  <Words>848</Words>
  <Application>Microsoft Office PowerPoint</Application>
  <PresentationFormat>Ευρεία οθόνη</PresentationFormat>
  <Paragraphs>64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Θέμα του Office</vt:lpstr>
      <vt:lpstr>Η σχολική κοινότητα ως συνεργατικό δίκτυο  Ο ρόλος του Συλλόγου Γονέων</vt:lpstr>
      <vt:lpstr>Οικογένεια –Σχολείο: Δυο συστήματα σε αλληλεπίδραση </vt:lpstr>
      <vt:lpstr>Μια σχέση αμφίδρομη…</vt:lpstr>
      <vt:lpstr>Ο ρόλος της κοινότητας </vt:lpstr>
      <vt:lpstr> Το οικοσυστημικό μοντέλο της σχέσης σχολείου-οικογένειας-κοινότητας </vt:lpstr>
      <vt:lpstr>Το Σφαιρικό μοντέλο</vt:lpstr>
      <vt:lpstr>Πλαίσιο συνεργασίας </vt:lpstr>
      <vt:lpstr>Τυπολογία σχολείου </vt:lpstr>
      <vt:lpstr>Τυπολογία σχολείου </vt:lpstr>
      <vt:lpstr>Γονεϊκή «εμπλοκή» ή «συμμετοχή»; </vt:lpstr>
      <vt:lpstr>Ο ρόλος του Συλλόγου Γονέων &amp; Κηδεμόνων </vt:lpstr>
      <vt:lpstr>Ο ρόλος του Συλλόγου Γονέων &amp; Κηδεμόνων </vt:lpstr>
      <vt:lpstr>Εν κατακλείδι…..</vt:lpstr>
      <vt:lpstr>Εν κατακλείδι…..</vt:lpstr>
      <vt:lpstr>Παρουσίαση του PowerPoint</vt:lpstr>
      <vt:lpstr>Βιβλιογραφικές αναφορές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georgia karagianni</dc:creator>
  <cp:lastModifiedBy>georgia karagianni</cp:lastModifiedBy>
  <cp:revision>22</cp:revision>
  <dcterms:created xsi:type="dcterms:W3CDTF">2023-02-21T08:36:47Z</dcterms:created>
  <dcterms:modified xsi:type="dcterms:W3CDTF">2023-02-23T05:36:16Z</dcterms:modified>
</cp:coreProperties>
</file>